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embeddedFontLst>
    <p:embeddedFont>
      <p:font typeface="Gill Sans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g4qZeuLRtQPAM1upvzYcYDYHnh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372FEE-ABE1-4C40-888F-62ED3651A391}">
  <a:tblStyle styleId="{2B372FEE-ABE1-4C40-888F-62ED3651A39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GillSans-bold.fntdata"/><Relationship Id="rId10" Type="http://schemas.openxmlformats.org/officeDocument/2006/relationships/slide" Target="slides/slide4.xml"/><Relationship Id="rId32" Type="http://schemas.openxmlformats.org/officeDocument/2006/relationships/font" Target="fonts/GillSans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36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8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2" name="Google Shape;22;p28"/>
          <p:cNvCxnSpPr/>
          <p:nvPr/>
        </p:nvCxnSpPr>
        <p:spPr>
          <a:xfrm>
            <a:off x="0" y="6457950"/>
            <a:ext cx="960845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9" name="Google Shape;29;p29"/>
          <p:cNvPicPr preferRelativeResize="0"/>
          <p:nvPr/>
        </p:nvPicPr>
        <p:blipFill rotWithShape="1">
          <a:blip r:embed="rId2">
            <a:alphaModFix/>
          </a:blip>
          <a:srcRect b="7954" l="0" r="29944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31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3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33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4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35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26"/>
          <p:cNvPicPr preferRelativeResize="0"/>
          <p:nvPr/>
        </p:nvPicPr>
        <p:blipFill rotWithShape="1">
          <a:blip r:embed="rId1">
            <a:alphaModFix/>
          </a:blip>
          <a:srcRect b="0" l="0" r="999" t="7383"/>
          <a:stretch/>
        </p:blipFill>
        <p:spPr>
          <a:xfrm>
            <a:off x="9774543" y="6329532"/>
            <a:ext cx="1592034" cy="3299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gif"/><Relationship Id="rId4" Type="http://schemas.openxmlformats.org/officeDocument/2006/relationships/image" Target="../media/image7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9.png"/><Relationship Id="rId4" Type="http://schemas.openxmlformats.org/officeDocument/2006/relationships/image" Target="../media/image6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lobe" TargetMode="External"/><Relationship Id="rId4" Type="http://schemas.openxmlformats.org/officeDocument/2006/relationships/hyperlink" Target="https://www.tensorflow.org/lite/tutorials/model_maker_image_classification" TargetMode="External"/><Relationship Id="rId9" Type="http://schemas.openxmlformats.org/officeDocument/2006/relationships/hyperlink" Target="https://www.tensorflow.org/tutorials/images/transfer_learning" TargetMode="External"/><Relationship Id="rId5" Type="http://schemas.openxmlformats.org/officeDocument/2006/relationships/hyperlink" Target="https://www.tensorflow.org/lite/tutorials/model_maker_image_classification" TargetMode="External"/><Relationship Id="rId6" Type="http://schemas.openxmlformats.org/officeDocument/2006/relationships/hyperlink" Target="https://www.tensorflow.org/lite/tutorials/model_maker_image_classification" TargetMode="External"/><Relationship Id="rId7" Type="http://schemas.openxmlformats.org/officeDocument/2006/relationships/hyperlink" Target="https://www.tensorflow.org/lite/tutorials/model_maker_image_classification" TargetMode="External"/><Relationship Id="rId8" Type="http://schemas.openxmlformats.org/officeDocument/2006/relationships/hyperlink" Target="https://www.tensorflow.org/lite/tutorials/model_maker_image_classification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13.jpg"/><Relationship Id="rId13" Type="http://schemas.openxmlformats.org/officeDocument/2006/relationships/image" Target="../media/image21.jpg"/><Relationship Id="rId12" Type="http://schemas.openxmlformats.org/officeDocument/2006/relationships/hyperlink" Target="https://www.linkedin.com/i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9" Type="http://schemas.openxmlformats.org/officeDocument/2006/relationships/image" Target="../media/image12.jpg"/><Relationship Id="rId5" Type="http://schemas.openxmlformats.org/officeDocument/2006/relationships/image" Target="../media/image18.png"/><Relationship Id="rId6" Type="http://schemas.openxmlformats.org/officeDocument/2006/relationships/image" Target="../media/image8.jpg"/><Relationship Id="rId7" Type="http://schemas.openxmlformats.org/officeDocument/2006/relationships/image" Target="../media/image16.jpg"/><Relationship Id="rId8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6.jp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image" Target="../media/image4.jpg"/><Relationship Id="rId13" Type="http://schemas.openxmlformats.org/officeDocument/2006/relationships/image" Target="../media/image15.jp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linkedin.com/in/praveen-reddy-99b4221a3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11.png"/><Relationship Id="rId15" Type="http://schemas.openxmlformats.org/officeDocument/2006/relationships/image" Target="../media/image26.jpg"/><Relationship Id="rId14" Type="http://schemas.openxmlformats.org/officeDocument/2006/relationships/image" Target="../media/image22.jpg"/><Relationship Id="rId16" Type="http://schemas.openxmlformats.org/officeDocument/2006/relationships/image" Target="../media/image19.jpg"/><Relationship Id="rId5" Type="http://schemas.openxmlformats.org/officeDocument/2006/relationships/hyperlink" Target="https://www.linkedin.com/in/manohar-kumar-969106192" TargetMode="External"/><Relationship Id="rId6" Type="http://schemas.openxmlformats.org/officeDocument/2006/relationships/hyperlink" Target="http://www.linkedin.com/in/gopathisureshkumar/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jpg"/><Relationship Id="rId11" Type="http://schemas.openxmlformats.org/officeDocument/2006/relationships/image" Target="../media/image27.jpg"/><Relationship Id="rId10" Type="http://schemas.openxmlformats.org/officeDocument/2006/relationships/hyperlink" Target="https://www.linkedin.com/in/syed-shaibaz-2202" TargetMode="External"/><Relationship Id="rId13" Type="http://schemas.openxmlformats.org/officeDocument/2006/relationships/image" Target="../media/image25.jpg"/><Relationship Id="rId1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linkedin.com/in/bindu-adhuri-9b9a051a9/" TargetMode="External"/><Relationship Id="rId4" Type="http://schemas.openxmlformats.org/officeDocument/2006/relationships/hyperlink" Target="https://www.linkedin.com/in/vamshi-bhongiri-69305815b/" TargetMode="External"/><Relationship Id="rId9" Type="http://schemas.openxmlformats.org/officeDocument/2006/relationships/hyperlink" Target="https://www.linkedin.com/in/adarsh-tugao-044bab1ba" TargetMode="External"/><Relationship Id="rId15" Type="http://schemas.openxmlformats.org/officeDocument/2006/relationships/image" Target="../media/image35.jpg"/><Relationship Id="rId14" Type="http://schemas.openxmlformats.org/officeDocument/2006/relationships/image" Target="../media/image30.jpg"/><Relationship Id="rId17" Type="http://schemas.openxmlformats.org/officeDocument/2006/relationships/image" Target="../media/image33.jpg"/><Relationship Id="rId16" Type="http://schemas.openxmlformats.org/officeDocument/2006/relationships/image" Target="../media/image28.jpg"/><Relationship Id="rId5" Type="http://schemas.openxmlformats.org/officeDocument/2006/relationships/hyperlink" Target="http://www.linkedin.com/in/shilpadatascience" TargetMode="External"/><Relationship Id="rId19" Type="http://schemas.openxmlformats.org/officeDocument/2006/relationships/image" Target="../media/image29.jpg"/><Relationship Id="rId6" Type="http://schemas.openxmlformats.org/officeDocument/2006/relationships/hyperlink" Target="http://www.linkedin.com/in/naresh-salla-18480213" TargetMode="External"/><Relationship Id="rId18" Type="http://schemas.openxmlformats.org/officeDocument/2006/relationships/image" Target="../media/image31.jpg"/><Relationship Id="rId7" Type="http://schemas.openxmlformats.org/officeDocument/2006/relationships/hyperlink" Target="http://www.linkedin.com/in/vunnamharishchowdary" TargetMode="External"/><Relationship Id="rId8" Type="http://schemas.openxmlformats.org/officeDocument/2006/relationships/hyperlink" Target="https://www.linkedin.com/in/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jpg"/><Relationship Id="rId10" Type="http://schemas.openxmlformats.org/officeDocument/2006/relationships/image" Target="../media/image43.jpg"/><Relationship Id="rId13" Type="http://schemas.openxmlformats.org/officeDocument/2006/relationships/image" Target="../media/image42.png"/><Relationship Id="rId1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34.jpg"/><Relationship Id="rId9" Type="http://schemas.openxmlformats.org/officeDocument/2006/relationships/image" Target="../media/image44.jpg"/><Relationship Id="rId5" Type="http://schemas.openxmlformats.org/officeDocument/2006/relationships/image" Target="../media/image51.jpg"/><Relationship Id="rId6" Type="http://schemas.openxmlformats.org/officeDocument/2006/relationships/image" Target="../media/image32.png"/><Relationship Id="rId7" Type="http://schemas.openxmlformats.org/officeDocument/2006/relationships/image" Target="../media/image38.jpg"/><Relationship Id="rId8" Type="http://schemas.openxmlformats.org/officeDocument/2006/relationships/image" Target="../media/image3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3.gif"/><Relationship Id="rId4" Type="http://schemas.openxmlformats.org/officeDocument/2006/relationships/image" Target="../media/image49.gif"/><Relationship Id="rId9" Type="http://schemas.openxmlformats.org/officeDocument/2006/relationships/image" Target="../media/image57.png"/><Relationship Id="rId5" Type="http://schemas.openxmlformats.org/officeDocument/2006/relationships/image" Target="../media/image45.gif"/><Relationship Id="rId6" Type="http://schemas.openxmlformats.org/officeDocument/2006/relationships/image" Target="../media/image46.gif"/><Relationship Id="rId7" Type="http://schemas.openxmlformats.org/officeDocument/2006/relationships/image" Target="../media/image50.gif"/><Relationship Id="rId8" Type="http://schemas.openxmlformats.org/officeDocument/2006/relationships/image" Target="../media/image5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59.jpg"/><Relationship Id="rId9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73.png"/><Relationship Id="rId7" Type="http://schemas.openxmlformats.org/officeDocument/2006/relationships/image" Target="../media/image70.png"/><Relationship Id="rId8" Type="http://schemas.openxmlformats.org/officeDocument/2006/relationships/image" Target="../media/image7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114425" y="0"/>
            <a:ext cx="9963150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121664" y="0"/>
            <a:ext cx="9948672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337572" y="1946349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610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 Quality checker for E –Grocery </a:t>
            </a:r>
            <a:r>
              <a:rPr b="1" i="0" lang="en-IN" sz="55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(Image classification)</a:t>
            </a:r>
            <a:br>
              <a:rPr b="1" i="0" lang="en-IN" sz="555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56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1991" y="6502400"/>
            <a:ext cx="1390806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>
            <p:ph idx="12" type="sldNum"/>
          </p:nvPr>
        </p:nvSpPr>
        <p:spPr>
          <a:xfrm>
            <a:off x="11682373" y="6502400"/>
            <a:ext cx="400051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"/>
          <p:cNvSpPr txBox="1"/>
          <p:nvPr>
            <p:ph type="title"/>
          </p:nvPr>
        </p:nvSpPr>
        <p:spPr>
          <a:xfrm>
            <a:off x="228600" y="143980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Data Collection</a:t>
            </a:r>
            <a:endParaRPr/>
          </a:p>
        </p:txBody>
      </p:sp>
      <p:graphicFrame>
        <p:nvGraphicFramePr>
          <p:cNvPr id="278" name="Google Shape;278;p10"/>
          <p:cNvGraphicFramePr/>
          <p:nvPr/>
        </p:nvGraphicFramePr>
        <p:xfrm>
          <a:off x="1053483" y="13693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{2B372FEE-ABE1-4C40-888F-62ED3651A391}</a:tableStyleId>
              </a:tblPr>
              <a:tblGrid>
                <a:gridCol w="1624575"/>
                <a:gridCol w="828775"/>
                <a:gridCol w="1743900"/>
                <a:gridCol w="828775"/>
                <a:gridCol w="1761150"/>
                <a:gridCol w="828775"/>
                <a:gridCol w="1640300"/>
                <a:gridCol w="828775"/>
              </a:tblGrid>
              <a:tr h="64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Apple</a:t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 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Mangoes </a:t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 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Potato </a:t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 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Tomato</a:t>
                      </a:r>
                      <a:endParaRPr b="1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 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</a:tr>
              <a:tr h="593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Good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82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Good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78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Good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Good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243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579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Bad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82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Bad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77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Bad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Bad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579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Average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75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Average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81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Average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Average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211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579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Total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239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Total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226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Total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Total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504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579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Augmented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1000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Augmented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3000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Augmented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800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Augmented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2010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565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Total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1478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Total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3462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Total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1400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Total 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3018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625" marB="0" marR="7625" marL="7625"/>
                </a:tc>
              </a:tr>
            </a:tbl>
          </a:graphicData>
        </a:graphic>
      </p:graphicFrame>
      <p:sp>
        <p:nvSpPr>
          <p:cNvPr id="279" name="Google Shape;279;p10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"/>
          <p:cNvSpPr txBox="1"/>
          <p:nvPr/>
        </p:nvSpPr>
        <p:spPr>
          <a:xfrm>
            <a:off x="161926" y="1236099"/>
            <a:ext cx="7561320" cy="5041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 collected for the grocery items (fruits and vegetables). Due to covid situation images were collected from online source. 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collected data is then Labelled into good, average and bad.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the data is cleaned (low resolution and pixelated images are removed 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the data is split into train and test and only the trained data is Augmented.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augmented data is then fed to the model for evaluation.</a:t>
            </a:r>
            <a:endParaRPr/>
          </a:p>
          <a:p>
            <a:pPr indent="-762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 txBox="1"/>
          <p:nvPr>
            <p:ph type="title"/>
          </p:nvPr>
        </p:nvSpPr>
        <p:spPr>
          <a:xfrm>
            <a:off x="228600" y="177755"/>
            <a:ext cx="105156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Data Preparation</a:t>
            </a:r>
            <a:endParaRPr/>
          </a:p>
        </p:txBody>
      </p:sp>
      <p:sp>
        <p:nvSpPr>
          <p:cNvPr id="286" name="Google Shape;286;p11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Database" id="287" name="Google Shape;2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0" y="1359807"/>
            <a:ext cx="3657599" cy="4327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/>
          <p:nvPr/>
        </p:nvSpPr>
        <p:spPr>
          <a:xfrm>
            <a:off x="0" y="0"/>
            <a:ext cx="12192000" cy="6238875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1010024" y="3050435"/>
            <a:ext cx="4581307" cy="757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Model Building</a:t>
            </a:r>
            <a:endParaRPr/>
          </a:p>
        </p:txBody>
      </p:sp>
      <p:sp>
        <p:nvSpPr>
          <p:cNvPr id="294" name="Google Shape;294;p12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 </a:t>
            </a:r>
            <a:endParaRPr/>
          </a:p>
        </p:txBody>
      </p:sp>
      <p:sp>
        <p:nvSpPr>
          <p:cNvPr id="295" name="Google Shape;295;p1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Bim, building, computer, document, plan, research, simulation icon - Download on Iconfinder" id="296" name="Google Shape;2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749" y="891041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Tools and Libraries Used </a:t>
            </a:r>
            <a:endParaRPr/>
          </a:p>
        </p:txBody>
      </p:sp>
      <p:sp>
        <p:nvSpPr>
          <p:cNvPr id="302" name="Google Shape;302;p13"/>
          <p:cNvSpPr txBox="1"/>
          <p:nvPr/>
        </p:nvSpPr>
        <p:spPr>
          <a:xfrm>
            <a:off x="228600" y="1076325"/>
            <a:ext cx="798195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Teachable Machine :-</a:t>
            </a:r>
            <a:r>
              <a:rPr i="0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Teachable Machine </a:t>
            </a:r>
            <a:r>
              <a:rPr b="0" i="0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is a web-based tool that makes creating </a:t>
            </a:r>
            <a:r>
              <a:rPr i="0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b="0" i="0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 learning models fast, easy, and accessible to everyone.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TensorFlow Lite </a:t>
            </a:r>
            <a:r>
              <a:rPr i="1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- Efficientnet-Lite0</a:t>
            </a:r>
            <a:endParaRPr b="0" i="0" sz="24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TensorFlow Lite using Lobe AI</a:t>
            </a:r>
            <a:endParaRPr sz="24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TensorFlow core - CNN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TensorFlow Hub - Inception_v3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TensorFlow :Transfer Learning - Mobilenet_v2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Pretrained model :- </a:t>
            </a:r>
            <a:r>
              <a:rPr b="0" i="0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Mobilenet_v2, Mobilenet_v3 large,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Finalized :-TensorFlow Lite </a:t>
            </a:r>
            <a:r>
              <a:rPr i="1" lang="en-IN" sz="24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- Efficientnet-Lite0</a:t>
            </a:r>
            <a:endParaRPr b="0" i="0" sz="24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3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 txBox="1"/>
          <p:nvPr>
            <p:ph type="title"/>
          </p:nvPr>
        </p:nvSpPr>
        <p:spPr>
          <a:xfrm>
            <a:off x="0" y="0"/>
            <a:ext cx="10515600" cy="129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</a:pPr>
            <a:r>
              <a:rPr lang="en-IN" sz="3200"/>
              <a:t>Model Building</a:t>
            </a:r>
            <a:br>
              <a:rPr lang="en-IN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309" name="Google Shape;3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4865" y="-115409"/>
            <a:ext cx="1012054" cy="101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4"/>
          <p:cNvSpPr txBox="1"/>
          <p:nvPr/>
        </p:nvSpPr>
        <p:spPr>
          <a:xfrm>
            <a:off x="419099" y="1297750"/>
            <a:ext cx="6924675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building was done using </a:t>
            </a:r>
            <a:r>
              <a:rPr i="0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Teachable Machine,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 Lite </a:t>
            </a:r>
            <a:r>
              <a:rPr i="0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Maker and other pretrained models.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models were saved and then uploaded into server for prediction and the performance was tested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 we have concluded </a:t>
            </a:r>
            <a:r>
              <a:rPr b="0" i="0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 Lite </a:t>
            </a:r>
            <a:r>
              <a:rPr i="0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Maker as it gives better performance than the teachable machine and other pre-trained models.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8264" y="1836216"/>
            <a:ext cx="4369338" cy="31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4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Code Snippet</a:t>
            </a:r>
            <a:endParaRPr/>
          </a:p>
        </p:txBody>
      </p:sp>
      <p:sp>
        <p:nvSpPr>
          <p:cNvPr id="318" name="Google Shape;318;p15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19" name="Google Shape;3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04279"/>
            <a:ext cx="12030074" cy="482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>
            <p:ph type="title"/>
          </p:nvPr>
        </p:nvSpPr>
        <p:spPr>
          <a:xfrm>
            <a:off x="228600" y="177755"/>
            <a:ext cx="105156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</a:pPr>
            <a:r>
              <a:rPr lang="en-IN" sz="3200"/>
              <a:t>Model Architecture (</a:t>
            </a:r>
            <a:r>
              <a:rPr lang="en-IN" sz="3200" u="none" strike="noStrike">
                <a:solidFill>
                  <a:srgbClr val="000000"/>
                </a:solidFill>
              </a:rPr>
              <a:t>Efficientnet-Lite)</a:t>
            </a:r>
            <a:endParaRPr/>
          </a:p>
        </p:txBody>
      </p:sp>
      <p:pic>
        <p:nvPicPr>
          <p:cNvPr id="325" name="Google Shape;3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355" y="1188683"/>
            <a:ext cx="2440720" cy="521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0814" y="2121735"/>
            <a:ext cx="6189663" cy="334508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6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Comparison of Model Performance </a:t>
            </a:r>
            <a:endParaRPr/>
          </a:p>
        </p:txBody>
      </p:sp>
      <p:sp>
        <p:nvSpPr>
          <p:cNvPr id="333" name="Google Shape;333;p1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334" name="Google Shape;334;p17"/>
          <p:cNvGraphicFramePr/>
          <p:nvPr/>
        </p:nvGraphicFramePr>
        <p:xfrm>
          <a:off x="54282" y="12835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{2B372FEE-ABE1-4C40-888F-62ED3651A391}</a:tableStyleId>
              </a:tblPr>
              <a:tblGrid>
                <a:gridCol w="1277775"/>
                <a:gridCol w="1005925"/>
                <a:gridCol w="761225"/>
                <a:gridCol w="625300"/>
                <a:gridCol w="992325"/>
                <a:gridCol w="1087475"/>
                <a:gridCol w="666075"/>
                <a:gridCol w="666075"/>
                <a:gridCol w="788425"/>
                <a:gridCol w="992325"/>
                <a:gridCol w="502950"/>
                <a:gridCol w="2609925"/>
              </a:tblGrid>
              <a:tr h="483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Framework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Model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Train Loss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Train Accuarcy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Validation Loss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Validation Accuracy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Test Loss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Test Accuracy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Total Prameters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Test Evaluation Time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Epochs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Reference URL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TesorFlow Lite using Lobe AI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4s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https://github.com/lobe</a:t>
                      </a:r>
                      <a:endParaRPr b="0" i="0" sz="10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Tensorflow Lite Model Maker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Efficientnet-Lite0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0.842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0.8987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0.8947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0.9228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0.829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0.9173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3428396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63s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sng" cap="none" strike="noStrike">
                          <a:solidFill>
                            <a:schemeClr val="hlink"/>
                          </a:solidFill>
                          <a:hlinkClick r:id="rId4"/>
                        </a:rPr>
                        <a:t>https://www.tensorflow.org/lite/tutorials/model_maker_image_classification</a:t>
                      </a:r>
                      <a:endParaRPr b="0" i="0" sz="10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Tensorflow Lite Model Maker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Mobilenet_v2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0.8179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0.9137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0.8146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0.9118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0.808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0.9101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22,73,356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50s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sng" cap="none" strike="noStrike">
                          <a:solidFill>
                            <a:schemeClr val="hlink"/>
                          </a:solidFill>
                          <a:hlinkClick r:id="rId5"/>
                        </a:rPr>
                        <a:t>https://www.tensorflow.org/lite/tutorials/model_maker_image_classification</a:t>
                      </a:r>
                      <a:endParaRPr b="0" i="0" sz="10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</a:tr>
              <a:tr h="45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Tensorflow core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CNN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0.0956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0.76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 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0.071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39,89,285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70s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15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https://www.tensorflow.org/tutorials/images/classification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Tensorflow Lite Model Maker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Efficientnet-Lite0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0.8092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0.9395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0.8997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0.9128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0.8223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0.9303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3413034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115s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10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sng" cap="none" strike="noStrike">
                          <a:solidFill>
                            <a:schemeClr val="hlink"/>
                          </a:solidFill>
                          <a:hlinkClick r:id="rId6"/>
                        </a:rPr>
                        <a:t>https://www.tensorflow.org/lite/tutorials/model_maker_image_classification</a:t>
                      </a:r>
                      <a:endParaRPr b="0" i="0" sz="10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</a:tr>
              <a:tr h="452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Tensorflow Hub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Inception_v3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0.8746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0.9176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0.903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0.8941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0.9007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0.8893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2,18,33,519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68s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10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sng" cap="none" strike="noStrike">
                          <a:solidFill>
                            <a:schemeClr val="hlink"/>
                          </a:solidFill>
                          <a:hlinkClick r:id="rId7"/>
                        </a:rPr>
                        <a:t>https://www.tensorflow.org/lite/tutorials/model_maker_image_classification</a:t>
                      </a:r>
                      <a:endParaRPr b="0" i="0" sz="10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Tensorflow Lite Model Maker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Efficientnet-Lite0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0.8033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0.9389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0.8091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0.9375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0.8186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0.9267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34,32,239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66s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12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sng" cap="none" strike="noStrike">
                          <a:solidFill>
                            <a:schemeClr val="hlink"/>
                          </a:solidFill>
                          <a:hlinkClick r:id="rId8"/>
                        </a:rPr>
                        <a:t>https://www.tensorflow.org/lite/tutorials/model_maker_image_classification</a:t>
                      </a:r>
                      <a:endParaRPr b="0" i="0" sz="10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</a:tr>
              <a:tr h="483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Tensorflow :Transfer Learning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Mobilenet_v2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-7666.541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0.0507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0.0507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0.0644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-8287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0.0625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22,57,984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4s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none" cap="none" strike="noStrike"/>
                        <a:t>10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 u="sng" cap="none" strike="noStrike">
                          <a:solidFill>
                            <a:schemeClr val="hlink"/>
                          </a:solidFill>
                          <a:hlinkClick r:id="rId9"/>
                        </a:rPr>
                        <a:t>https://www.tensorflow.org/tutorials/images/transfer_learning</a:t>
                      </a:r>
                      <a:endParaRPr b="0" i="0" sz="1000" u="sng" cap="none" strike="noStrike">
                        <a:solidFill>
                          <a:srgbClr val="0563C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00" marB="0" marR="6800" marL="68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/>
          <p:nvPr/>
        </p:nvSpPr>
        <p:spPr>
          <a:xfrm>
            <a:off x="0" y="0"/>
            <a:ext cx="12192000" cy="615315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1010024" y="2385637"/>
            <a:ext cx="4581307" cy="1421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Deployment Strategy</a:t>
            </a:r>
            <a:endParaRPr/>
          </a:p>
        </p:txBody>
      </p:sp>
      <p:sp>
        <p:nvSpPr>
          <p:cNvPr id="341" name="Google Shape;341;p18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 </a:t>
            </a:r>
            <a:endParaRPr/>
          </a:p>
        </p:txBody>
      </p:sp>
      <p:sp>
        <p:nvSpPr>
          <p:cNvPr id="342" name="Google Shape;342;p18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Head with gears" id="343" name="Google Shape;3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6524" y="1581149"/>
            <a:ext cx="341947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/>
        </p:nvSpPr>
        <p:spPr>
          <a:xfrm>
            <a:off x="647700" y="793578"/>
            <a:ext cx="92052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an open-source Python library. It enables  developers  to quickly build highly interactive web applications around their data, machine learning models, and pretty much anything.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 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:-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Char char="•"/>
            </a:pPr>
            <a:r>
              <a:rPr b="0" i="0"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Super-fast development to deployment time. Literally minutes.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Char char="•"/>
            </a:pPr>
            <a:r>
              <a:rPr b="0" i="0"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Native data dashboard tool all in one tool that encompasses web serving as well as data analysis python only library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:-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24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Char char="•"/>
            </a:pPr>
            <a:r>
              <a:rPr b="0" i="0"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Cannot easily customize any of the frontend components.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Char char="•"/>
            </a:pPr>
            <a:r>
              <a:rPr b="0" i="0"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Since it’s relatively new, sometimes it’s hard to find answers to your questions.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 u="sng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Why Streamlit </a:t>
            </a:r>
            <a:r>
              <a:rPr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:-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0" i="0"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 we chose streamlit instead of flask </a:t>
            </a:r>
            <a:r>
              <a:rPr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because the flask </a:t>
            </a:r>
            <a:r>
              <a:rPr b="0" i="0"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r>
              <a:rPr lang="en-IN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 framework doesn’t have any data visualization, manipulation or analytical capabilities needs end front development experience .</a:t>
            </a:r>
            <a:endParaRPr b="0" i="0" sz="24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9"/>
          <p:cNvSpPr txBox="1"/>
          <p:nvPr>
            <p:ph type="title"/>
          </p:nvPr>
        </p:nvSpPr>
        <p:spPr>
          <a:xfrm>
            <a:off x="85726" y="17819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Deployment Strategy(web based)</a:t>
            </a:r>
            <a:endParaRPr/>
          </a:p>
        </p:txBody>
      </p:sp>
      <p:sp>
        <p:nvSpPr>
          <p:cNvPr id="350" name="Google Shape;350;p19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1" name="Google Shape;3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7428" y="1281473"/>
            <a:ext cx="1898846" cy="104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212193" y="2672208"/>
            <a:ext cx="1888201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Anushree Nataraj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https://www.linkedin.com/in/anushree-nataraj-174528112/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>
            <p:ph type="title"/>
          </p:nvPr>
        </p:nvSpPr>
        <p:spPr>
          <a:xfrm>
            <a:off x="353200" y="262032"/>
            <a:ext cx="1849514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 sz="3200"/>
              <a:t>Team</a:t>
            </a:r>
            <a:endParaRPr sz="3200"/>
          </a:p>
        </p:txBody>
      </p:sp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9882895" y="2895434"/>
            <a:ext cx="2043327" cy="200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674147" y="2672208"/>
            <a:ext cx="1888201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Geetika Panchal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https://www.linkedin.com/in/geetika-Panchal-a49532202/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3449" y="3837939"/>
            <a:ext cx="1481896" cy="141081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88930" y="1031409"/>
            <a:ext cx="1383365" cy="140761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199" y="3707837"/>
            <a:ext cx="1567167" cy="15621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856" y="1074474"/>
            <a:ext cx="1540044" cy="147066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43535" y="1032647"/>
            <a:ext cx="1383365" cy="149762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55052" y="3837939"/>
            <a:ext cx="1383099" cy="141081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31846" y="3783691"/>
            <a:ext cx="1481896" cy="148624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4597" y="1032068"/>
            <a:ext cx="1603954" cy="157372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11" name="Google Shape;111;p2"/>
          <p:cNvSpPr txBox="1"/>
          <p:nvPr/>
        </p:nvSpPr>
        <p:spPr>
          <a:xfrm>
            <a:off x="5082517" y="2605794"/>
            <a:ext cx="2065281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Niveditha J</a:t>
            </a:r>
            <a:endParaRPr b="0" i="0" sz="15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https://www.linkedin.com/in/niveditha-j-910295169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9694308" y="2670943"/>
            <a:ext cx="1869528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Ashok M 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https://www.linkedin.com/in/mukunduashok</a:t>
            </a:r>
            <a:endParaRPr b="0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212192" y="5421852"/>
            <a:ext cx="1888201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Sarada Prasad Patra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https://www.linkedin.com/in/sarada-prasad-patra-678432201/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16654" y="3773101"/>
            <a:ext cx="1481897" cy="150742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15" name="Google Shape;115;p2"/>
          <p:cNvSpPr/>
          <p:nvPr/>
        </p:nvSpPr>
        <p:spPr>
          <a:xfrm>
            <a:off x="2752473" y="5510461"/>
            <a:ext cx="1888201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 Rukesh Kumar</a:t>
            </a:r>
            <a:endParaRPr b="0" i="0" sz="15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https://www.linkedin.com/in/rukesh-kumar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5035928" y="5432128"/>
            <a:ext cx="1911432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Rupendra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https://www.linkedin.com/in/Rupendra-Krishna-8071151a3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306209" y="5432128"/>
            <a:ext cx="2292049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Mohammed Ajmal Aashif. M</a:t>
            </a:r>
            <a:endParaRPr b="1" i="0" sz="1500" u="sng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mohammed-ajmal-aashif-8a1a131a9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9882895" y="5415928"/>
            <a:ext cx="2043327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Sourabh Sanjay Rasal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https://www.linkedin.com/in/Sourabh-rasal-149630177/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62050" y="1012035"/>
            <a:ext cx="1540044" cy="150958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20" name="Google Shape;120;p2"/>
          <p:cNvSpPr txBox="1"/>
          <p:nvPr/>
        </p:nvSpPr>
        <p:spPr>
          <a:xfrm>
            <a:off x="7379833" y="2635403"/>
            <a:ext cx="206528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Rasamalla Rajesh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https://www.linkedin.com/in/rajesh-rasamalla-8523491b1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Output </a:t>
            </a:r>
            <a:endParaRPr/>
          </a:p>
        </p:txBody>
      </p:sp>
      <p:pic>
        <p:nvPicPr>
          <p:cNvPr id="357" name="Google Shape;3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23" y="847615"/>
            <a:ext cx="5242051" cy="26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6550" y="3615207"/>
            <a:ext cx="5496373" cy="263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6550" y="847615"/>
            <a:ext cx="5505449" cy="26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23" y="3684394"/>
            <a:ext cx="5242051" cy="27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0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MongoDB</a:t>
            </a:r>
            <a:endParaRPr/>
          </a:p>
        </p:txBody>
      </p:sp>
      <p:sp>
        <p:nvSpPr>
          <p:cNvPr id="367" name="Google Shape;367;p21"/>
          <p:cNvSpPr txBox="1"/>
          <p:nvPr/>
        </p:nvSpPr>
        <p:spPr>
          <a:xfrm>
            <a:off x="228599" y="1066800"/>
            <a:ext cx="965224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 is a source-available cross-platform document-oriented database program. Classified as a NoSQL database program, MongoDB uses JSON-like documents with optional schemas.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MongoDB's</a:t>
            </a:r>
            <a:r>
              <a:rPr b="0" i="0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horizontal, scale-out architecture can support huge volumes of both data and traffic.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document data model is a powerful way to store and retrieve data that allows developers to move fast.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 DB also supports file system storage using GridFS is an advantage.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ongoDB | Digital.ai" id="368" name="Google Shape;3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1650" y="965826"/>
            <a:ext cx="2728913" cy="253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1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"/>
          <p:cNvSpPr txBox="1"/>
          <p:nvPr/>
        </p:nvSpPr>
        <p:spPr>
          <a:xfrm>
            <a:off x="252220" y="2381966"/>
            <a:ext cx="3715267" cy="1727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Outputs of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Universal Sentence Encoder:</a:t>
            </a:r>
            <a:endParaRPr/>
          </a:p>
        </p:txBody>
      </p:sp>
      <p:sp>
        <p:nvSpPr>
          <p:cNvPr id="375" name="Google Shape;375;p22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Outputs of the Deployed Model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7" name="Google Shape;3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971550"/>
            <a:ext cx="9124950" cy="524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/>
          <p:nvPr>
            <p:ph type="title"/>
          </p:nvPr>
        </p:nvSpPr>
        <p:spPr>
          <a:xfrm>
            <a:off x="228600" y="143980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228600" y="1066801"/>
            <a:ext cx="664845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helps in smooth purchase and cost efficient in the field of e-commerce.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Increases the client customer relationship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predicted/classified data is stored and used for retraining of the model, which increases the efficiency and performance of the model.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can easily be developed into a mobile application by using other servers like AWS ,Microsoft Azure.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helps the farmer in achieving the good price for his items.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pward trend" id="384" name="Google Shape;3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499" y="1691982"/>
            <a:ext cx="3714751" cy="347403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3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4"/>
          <p:cNvSpPr txBox="1"/>
          <p:nvPr/>
        </p:nvSpPr>
        <p:spPr>
          <a:xfrm>
            <a:off x="228600" y="1166398"/>
            <a:ext cx="1135990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 -: The collection ,labelling and cleaning data was a important task and took more time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size –: The model had to be lite in order to support a mobile application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the model which can give better performance with low size took lot of research and work.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ICT equipment [Needed software’s to be installed.]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creating this kind of algorithm, we need GPU machine, but they are costly so we used google-colab on our local machines.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4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300" y="884767"/>
            <a:ext cx="7639050" cy="489108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5"/>
          <p:cNvSpPr txBox="1"/>
          <p:nvPr>
            <p:ph idx="12" type="sldNum"/>
          </p:nvPr>
        </p:nvSpPr>
        <p:spPr>
          <a:xfrm>
            <a:off x="11639549" y="6277480"/>
            <a:ext cx="400051" cy="361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2672194"/>
            <a:ext cx="2065281" cy="8617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Farhan Akthar Mohammed</a:t>
            </a:r>
            <a:endParaRPr b="0" i="0" sz="15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https://www.linkedin.com/in/Farhan-akthar-37a892131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>
            <p:ph type="title"/>
          </p:nvPr>
        </p:nvSpPr>
        <p:spPr>
          <a:xfrm>
            <a:off x="353200" y="262032"/>
            <a:ext cx="1849514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 sz="3200"/>
              <a:t>Team</a:t>
            </a:r>
            <a:endParaRPr sz="3200"/>
          </a:p>
        </p:txBody>
      </p:sp>
      <p:sp>
        <p:nvSpPr>
          <p:cNvPr id="127" name="Google Shape;127;p3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9598258" y="2727141"/>
            <a:ext cx="2043327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 Chandra Shekar Reddy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https://www.linkedin.com/in/chandra-shekar-reddi-348586201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2618949" y="2789943"/>
            <a:ext cx="1888201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Raju Jolam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https://www.linkedin.com/in/raju-jolam-a5571661</a:t>
            </a:r>
            <a:endParaRPr b="1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4918241" y="2688195"/>
            <a:ext cx="206528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 Reddy Shekar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https://www.linkedin.com/in/varada-reddy-sekhar-154502214/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7406523" y="2709152"/>
            <a:ext cx="1869528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Mallikarjun Gurijala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i="0" lang="en-IN" sz="1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mallikarjun-gurijala-61b515206</a:t>
            </a:r>
            <a:endParaRPr/>
          </a:p>
        </p:txBody>
      </p:sp>
      <p:sp>
        <p:nvSpPr>
          <p:cNvPr id="132" name="Google Shape;132;p3"/>
          <p:cNvSpPr/>
          <p:nvPr/>
        </p:nvSpPr>
        <p:spPr>
          <a:xfrm>
            <a:off x="2667568" y="5480530"/>
            <a:ext cx="1888201" cy="907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Lekkala Pratap Reddy</a:t>
            </a:r>
            <a:endParaRPr b="0" i="0" sz="15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https://www.linkedin.com/in/pratap-reddy-lekkala-4b0a52115</a:t>
            </a: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5002014" y="5454446"/>
            <a:ext cx="1911432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Praveen Reddy</a:t>
            </a:r>
            <a:endParaRPr b="1" i="0" sz="15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praveen-reddy-99b4221a3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7195262" y="5554473"/>
            <a:ext cx="2292049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Manohar</a:t>
            </a:r>
            <a:endParaRPr b="1" i="0" sz="1500" u="sng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manohar-kumar-969106192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9791484" y="5529063"/>
            <a:ext cx="2043327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 Suresh Kumar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gopathisureshkumar/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409" y="1134664"/>
            <a:ext cx="1444381" cy="144342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40859" y="1140981"/>
            <a:ext cx="1444382" cy="144342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35540" y="1099256"/>
            <a:ext cx="1430684" cy="1478837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16523" y="1070506"/>
            <a:ext cx="1430685" cy="1507587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04129" y="1100831"/>
            <a:ext cx="1430684" cy="147726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89479" y="3885413"/>
            <a:ext cx="1444381" cy="1503604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35540" y="3869917"/>
            <a:ext cx="1444381" cy="147725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14">
            <a:alphaModFix/>
          </a:blip>
          <a:srcRect b="27799" l="0" r="0" t="24324"/>
          <a:stretch/>
        </p:blipFill>
        <p:spPr>
          <a:xfrm>
            <a:off x="7547409" y="3799921"/>
            <a:ext cx="1568912" cy="154724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995943" y="3799921"/>
            <a:ext cx="1477263" cy="145716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3200" y="3945588"/>
            <a:ext cx="1444381" cy="144342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46" name="Google Shape;146;p3"/>
          <p:cNvSpPr/>
          <p:nvPr/>
        </p:nvSpPr>
        <p:spPr>
          <a:xfrm>
            <a:off x="88038" y="5519003"/>
            <a:ext cx="1974703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Ashish Agrawal</a:t>
            </a:r>
            <a:endParaRPr b="1" i="0" sz="15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https://www.linkedin.com/in/ashish-agrawal-050b16140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/>
          <p:nvPr/>
        </p:nvSpPr>
        <p:spPr>
          <a:xfrm>
            <a:off x="165740" y="2790218"/>
            <a:ext cx="2065281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Bindu Adhuri</a:t>
            </a:r>
            <a:endParaRPr b="0" i="0" sz="15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bindu-adhuri-9b9a051a9/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>
            <p:ph type="title"/>
          </p:nvPr>
        </p:nvSpPr>
        <p:spPr>
          <a:xfrm>
            <a:off x="353200" y="262032"/>
            <a:ext cx="1849514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 sz="3200"/>
              <a:t>Team</a:t>
            </a:r>
            <a:endParaRPr sz="3200"/>
          </a:p>
        </p:txBody>
      </p:sp>
      <p:sp>
        <p:nvSpPr>
          <p:cNvPr id="153" name="Google Shape;153;p4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9694132" y="2791810"/>
            <a:ext cx="2080886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Bhongiri Vamshi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vamshi-bhongiri-69305815b/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2668766" y="2772236"/>
            <a:ext cx="1888201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Shilpa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shilpadatascience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4920143" y="2772236"/>
            <a:ext cx="2234150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Baddam Nikitha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https://www.linkedin.com/in/nikitha-reddy-27957014b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7306209" y="2761947"/>
            <a:ext cx="2043327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Naresh 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naresh-salla-18480213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88219" y="5456349"/>
            <a:ext cx="1888201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Harish V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vunnamharishchowdary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7306209" y="5532156"/>
            <a:ext cx="2292049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Adarsh Tugao</a:t>
            </a:r>
            <a:endParaRPr b="1" i="0" sz="1500" u="sng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adarsh-tugao-044bab1ba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9882895" y="5415928"/>
            <a:ext cx="2043327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Syed Shaibaz</a:t>
            </a:r>
            <a:endParaRPr b="0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syed-shaibaz-2202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4906" y="1269507"/>
            <a:ext cx="1426950" cy="137682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12">
            <a:alphaModFix/>
          </a:blip>
          <a:srcRect b="13601" l="10869" r="18026" t="30666"/>
          <a:stretch/>
        </p:blipFill>
        <p:spPr>
          <a:xfrm>
            <a:off x="2841443" y="1278491"/>
            <a:ext cx="1426950" cy="134844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76754" y="1278491"/>
            <a:ext cx="1493366" cy="13757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64" name="Google Shape;164;p4"/>
          <p:cNvPicPr preferRelativeResize="0"/>
          <p:nvPr/>
        </p:nvPicPr>
        <p:blipFill rotWithShape="1">
          <a:blip r:embed="rId14">
            <a:alphaModFix/>
          </a:blip>
          <a:srcRect b="0" l="371" r="0" t="0"/>
          <a:stretch/>
        </p:blipFill>
        <p:spPr>
          <a:xfrm>
            <a:off x="283197" y="3913470"/>
            <a:ext cx="1474931" cy="143780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67273" y="1231962"/>
            <a:ext cx="1402672" cy="13757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65546" y="1222977"/>
            <a:ext cx="1426950" cy="143121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11586" y="3978119"/>
            <a:ext cx="1474931" cy="143780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68" name="Google Shape;168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234884" y="4032065"/>
            <a:ext cx="1457612" cy="131617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69" name="Google Shape;169;p4"/>
          <p:cNvPicPr preferRelativeResize="0"/>
          <p:nvPr/>
        </p:nvPicPr>
        <p:blipFill rotWithShape="1">
          <a:blip r:embed="rId19">
            <a:alphaModFix/>
          </a:blip>
          <a:srcRect b="0" l="21944" r="21984" t="3809"/>
          <a:stretch/>
        </p:blipFill>
        <p:spPr>
          <a:xfrm>
            <a:off x="7758489" y="3967285"/>
            <a:ext cx="1387488" cy="136316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952049" y="3796418"/>
            <a:ext cx="1665197" cy="156984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71" name="Google Shape;171;p4"/>
          <p:cNvSpPr/>
          <p:nvPr/>
        </p:nvSpPr>
        <p:spPr>
          <a:xfrm>
            <a:off x="2438616" y="5507905"/>
            <a:ext cx="1888201" cy="2308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Sai Ram</a:t>
            </a: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5034921" y="5532156"/>
            <a:ext cx="1888201" cy="2308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Sai Kumar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/>
          <p:nvPr/>
        </p:nvSpPr>
        <p:spPr>
          <a:xfrm>
            <a:off x="66707" y="2693614"/>
            <a:ext cx="1888202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Kottana Pavan Kiran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https://www.linkedin.com/in/pavan-kiran-kottana-a81668206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 txBox="1"/>
          <p:nvPr>
            <p:ph type="title"/>
          </p:nvPr>
        </p:nvSpPr>
        <p:spPr>
          <a:xfrm>
            <a:off x="218975" y="171483"/>
            <a:ext cx="10515600" cy="53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 sz="3200"/>
              <a:t>Team</a:t>
            </a:r>
            <a:endParaRPr sz="3200"/>
          </a:p>
        </p:txBody>
      </p:sp>
      <p:sp>
        <p:nvSpPr>
          <p:cNvPr id="179" name="Google Shape;179;p5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2099987" y="2693006"/>
            <a:ext cx="1888201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HariPrasad S Nair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https://www.linkedin.com/in/hari-prasads</a:t>
            </a:r>
            <a:endParaRPr b="1" i="0" sz="1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4043691" y="2664659"/>
            <a:ext cx="2065281" cy="11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i="0" lang="en-IN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Yellaboina Uday Kumar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3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https://www.linkedin.com/in/yellaboina-udaykumar-b37a9b195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6212084" y="2664659"/>
            <a:ext cx="1869528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lang="en-I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 Madhusudan Reddy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https://www.linkedin.com/in/madhu-royal-varada-8492851a4/</a:t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825" y="1062321"/>
            <a:ext cx="1676404" cy="154810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137920" y="1185541"/>
            <a:ext cx="1812336" cy="136071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3947" y="1185541"/>
            <a:ext cx="1747047" cy="141397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489" y="1179604"/>
            <a:ext cx="1771681" cy="136664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2975" y="1179604"/>
            <a:ext cx="1651105" cy="137767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88" name="Google Shape;188;p5"/>
          <p:cNvSpPr/>
          <p:nvPr/>
        </p:nvSpPr>
        <p:spPr>
          <a:xfrm>
            <a:off x="8321232" y="2621788"/>
            <a:ext cx="1651105" cy="10310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lang="en-I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Ben C Balachandran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https://www.linkedin.com/in/ben-balachandran-5531138b/</a:t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708" y="3934150"/>
            <a:ext cx="1760745" cy="154686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90" name="Google Shape;190;p5"/>
          <p:cNvSpPr/>
          <p:nvPr/>
        </p:nvSpPr>
        <p:spPr>
          <a:xfrm>
            <a:off x="84032" y="5581483"/>
            <a:ext cx="1914299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lang="en-I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 Anil Kumar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lang="en-IN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https://www.linkedin.com/in/anil-kumar-g-738893141</a:t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1998331" y="5535175"/>
            <a:ext cx="1973001" cy="8617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lang="en-I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Mohammed Shanawaz Anwar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lang="en-IN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https://www.linkedin.com/in/msanwar/</a:t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4131530" y="5481010"/>
            <a:ext cx="1707937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lang="en-I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Sadesh Vilasagar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lang="en-IN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https://www.linkedin.com/in/sadesh-vilasagar-60911064/</a:t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6211488" y="5423422"/>
            <a:ext cx="1657997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lang="en-I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Sreekanth Putsala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lang="en-IN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https://www.linkedin.com/in/sreekanth-p-38283837/</a:t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8169566" y="5250664"/>
            <a:ext cx="1802771" cy="10618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lang="en-I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Pournami Maheshwaran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lang="en-IN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</a:t>
            </a:r>
            <a:r>
              <a:rPr b="1" lang="en-IN" sz="13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pournami-maheshwaran-20738b2b</a:t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15187" y="3871554"/>
            <a:ext cx="1888201" cy="160945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03469" y="3876562"/>
            <a:ext cx="1707938" cy="154686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41506" y="3788043"/>
            <a:ext cx="1720555" cy="143953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A person wearing glasses&#10;&#10;Description automatically generated" id="198" name="Google Shape;198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11488" y="3767345"/>
            <a:ext cx="1771682" cy="154054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146057" y="2572663"/>
            <a:ext cx="1884017" cy="156365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200" name="Google Shape;200;p5"/>
          <p:cNvSpPr/>
          <p:nvPr/>
        </p:nvSpPr>
        <p:spPr>
          <a:xfrm>
            <a:off x="10130915" y="4196717"/>
            <a:ext cx="1914299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b="1" lang="en-I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Sandeep Sanga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rPr b="1" lang="en-IN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https://www.linkedin.com/in/Sandeep-sanga -27162064</a:t>
            </a:r>
            <a:endParaRPr b="1" sz="1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/>
          <p:nvPr>
            <p:ph type="title"/>
          </p:nvPr>
        </p:nvSpPr>
        <p:spPr>
          <a:xfrm>
            <a:off x="228600" y="177755"/>
            <a:ext cx="105156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</a:pPr>
            <a:r>
              <a:rPr lang="en-IN" sz="3200"/>
              <a:t>Project Goals</a:t>
            </a:r>
            <a:endParaRPr/>
          </a:p>
        </p:txBody>
      </p:sp>
      <p:grpSp>
        <p:nvGrpSpPr>
          <p:cNvPr id="206" name="Google Shape;206;p6"/>
          <p:cNvGrpSpPr/>
          <p:nvPr/>
        </p:nvGrpSpPr>
        <p:grpSpPr>
          <a:xfrm>
            <a:off x="344433" y="2538852"/>
            <a:ext cx="10715735" cy="4047478"/>
            <a:chOff x="344433" y="1626769"/>
            <a:chExt cx="10715735" cy="4047478"/>
          </a:xfrm>
        </p:grpSpPr>
        <p:sp>
          <p:nvSpPr>
            <p:cNvPr id="207" name="Google Shape;207;p6"/>
            <p:cNvSpPr txBox="1"/>
            <p:nvPr/>
          </p:nvSpPr>
          <p:spPr>
            <a:xfrm>
              <a:off x="344433" y="1626769"/>
              <a:ext cx="5446766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Objectives</a:t>
              </a:r>
              <a:endParaRPr/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6400803" y="1626769"/>
              <a:ext cx="4659365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Constraints</a:t>
              </a:r>
              <a:endParaRPr/>
            </a:p>
          </p:txBody>
        </p:sp>
        <p:sp>
          <p:nvSpPr>
            <p:cNvPr id="209" name="Google Shape;209;p6"/>
            <p:cNvSpPr txBox="1"/>
            <p:nvPr/>
          </p:nvSpPr>
          <p:spPr>
            <a:xfrm>
              <a:off x="344433" y="2140401"/>
              <a:ext cx="5446766" cy="1958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develop an automated system for quality evaluation and grading of e-grocery items (fruits &amp; vegetables) Using onboard resources such as camera or from collected images.</a:t>
              </a:r>
              <a:endParaRPr/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6216854" y="2042484"/>
              <a:ext cx="4659365" cy="3631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I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developed system is used in mobile application so the model should be lite enough for mobile application to bear.</a:t>
              </a:r>
              <a:endParaRPr/>
            </a:p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I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Indirect measurement of quality in E- Grocery items.</a:t>
              </a:r>
              <a:endParaRPr/>
            </a:p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I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Lighting conditions such as Under exposure or over exposure may affect the output.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1" name="Google Shape;211;p6"/>
            <p:cNvCxnSpPr/>
            <p:nvPr/>
          </p:nvCxnSpPr>
          <p:spPr>
            <a:xfrm>
              <a:off x="344433" y="1959168"/>
              <a:ext cx="5446766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6"/>
            <p:cNvCxnSpPr/>
            <p:nvPr/>
          </p:nvCxnSpPr>
          <p:spPr>
            <a:xfrm>
              <a:off x="6216855" y="1959168"/>
              <a:ext cx="4659365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6"/>
            <p:cNvCxnSpPr/>
            <p:nvPr/>
          </p:nvCxnSpPr>
          <p:spPr>
            <a:xfrm>
              <a:off x="6096000" y="2538808"/>
              <a:ext cx="0" cy="1892826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4" name="Google Shape;214;p6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15" name="Google Shape;2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33" y="1538454"/>
            <a:ext cx="1388857" cy="81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3555" y="1538454"/>
            <a:ext cx="1400125" cy="917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/>
              <a:t>Project Architecture / Data Pipeline</a:t>
            </a:r>
            <a:endParaRPr/>
          </a:p>
        </p:txBody>
      </p:sp>
      <p:sp>
        <p:nvSpPr>
          <p:cNvPr id="222" name="Google Shape;222;p9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23" name="Google Shape;2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37" y="1042200"/>
            <a:ext cx="118205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/>
          <p:nvPr>
            <p:ph type="title"/>
          </p:nvPr>
        </p:nvSpPr>
        <p:spPr>
          <a:xfrm>
            <a:off x="292962" y="100628"/>
            <a:ext cx="10460115" cy="674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None/>
            </a:pPr>
            <a:r>
              <a:rPr lang="en-IN" sz="1200"/>
              <a:t>Business pipeline:  </a:t>
            </a:r>
            <a:br>
              <a:rPr lang="en-IN"/>
            </a:br>
            <a:r>
              <a:rPr lang="en-IN"/>
              <a:t>CRISP-ML Methodology</a:t>
            </a:r>
            <a:endParaRPr/>
          </a:p>
        </p:txBody>
      </p:sp>
      <p:sp>
        <p:nvSpPr>
          <p:cNvPr id="229" name="Google Shape;229;p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0" name="Google Shape;230;p7"/>
          <p:cNvSpPr/>
          <p:nvPr/>
        </p:nvSpPr>
        <p:spPr>
          <a:xfrm>
            <a:off x="4477084" y="888291"/>
            <a:ext cx="2561676" cy="166333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5525906" y="1391273"/>
            <a:ext cx="1523998" cy="840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Information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Extraction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7853129" y="1483709"/>
            <a:ext cx="1733006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PATTERN &amp;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KNOWLEDGE</a:t>
            </a:r>
            <a:endParaRPr/>
          </a:p>
        </p:txBody>
      </p:sp>
      <p:sp>
        <p:nvSpPr>
          <p:cNvPr id="233" name="Google Shape;233;p7"/>
          <p:cNvSpPr/>
          <p:nvPr/>
        </p:nvSpPr>
        <p:spPr>
          <a:xfrm flipH="1" rot="5400000">
            <a:off x="6407582" y="391678"/>
            <a:ext cx="680197" cy="5072428"/>
          </a:xfrm>
          <a:prstGeom prst="leftBrace">
            <a:avLst>
              <a:gd fmla="val 8333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5719319" y="3326158"/>
            <a:ext cx="2661170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mining process</a:t>
            </a:r>
            <a:endParaRPr/>
          </a:p>
        </p:txBody>
      </p:sp>
      <p:sp>
        <p:nvSpPr>
          <p:cNvPr id="235" name="Google Shape;235;p7"/>
          <p:cNvSpPr/>
          <p:nvPr/>
        </p:nvSpPr>
        <p:spPr>
          <a:xfrm>
            <a:off x="3387634" y="3952715"/>
            <a:ext cx="1964697" cy="110499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3317966" y="4710581"/>
            <a:ext cx="2146742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7085863" y="5760726"/>
            <a:ext cx="1043876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Inferred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Output</a:t>
            </a:r>
            <a:endParaRPr/>
          </a:p>
        </p:txBody>
      </p:sp>
      <p:pic>
        <p:nvPicPr>
          <p:cNvPr id="238" name="Google Shape;2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4765" y="3885699"/>
            <a:ext cx="2446540" cy="137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4355" y="1225412"/>
            <a:ext cx="981551" cy="96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4023" y="4040584"/>
            <a:ext cx="936388" cy="70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5624" y="897228"/>
            <a:ext cx="1585877" cy="158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9432" y="1498710"/>
            <a:ext cx="1023070" cy="62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3043" y="3895907"/>
            <a:ext cx="1752214" cy="55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1484" y="4640661"/>
            <a:ext cx="1713773" cy="58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5502" y="4259782"/>
            <a:ext cx="789263" cy="54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31501" y="1522174"/>
            <a:ext cx="1394635" cy="82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2736" y="5643338"/>
            <a:ext cx="1881879" cy="82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0898" y="5623673"/>
            <a:ext cx="2283172" cy="82181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7"/>
          <p:cNvSpPr/>
          <p:nvPr/>
        </p:nvSpPr>
        <p:spPr>
          <a:xfrm>
            <a:off x="351682" y="3658769"/>
            <a:ext cx="136447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TRAINING </a:t>
            </a:r>
            <a:endParaRPr/>
          </a:p>
        </p:txBody>
      </p:sp>
      <p:sp>
        <p:nvSpPr>
          <p:cNvPr id="250" name="Google Shape;250;p7"/>
          <p:cNvSpPr/>
          <p:nvPr/>
        </p:nvSpPr>
        <p:spPr>
          <a:xfrm>
            <a:off x="505097" y="4068082"/>
            <a:ext cx="154141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Output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(labels)</a:t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361832" y="5482588"/>
            <a:ext cx="1210588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Inference</a:t>
            </a:r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393289" y="5889522"/>
            <a:ext cx="868989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</a:t>
            </a:r>
            <a:endParaRPr/>
          </a:p>
        </p:txBody>
      </p:sp>
      <p:sp>
        <p:nvSpPr>
          <p:cNvPr id="253" name="Google Shape;253;p7"/>
          <p:cNvSpPr/>
          <p:nvPr/>
        </p:nvSpPr>
        <p:spPr>
          <a:xfrm>
            <a:off x="8669975" y="3646514"/>
            <a:ext cx="1284215" cy="265980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13374" y="3514022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7"/>
          <p:cNvSpPr/>
          <p:nvPr/>
        </p:nvSpPr>
        <p:spPr>
          <a:xfrm>
            <a:off x="9656678" y="5475519"/>
            <a:ext cx="2146742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Application</a:t>
            </a:r>
            <a:endParaRPr/>
          </a:p>
        </p:txBody>
      </p:sp>
      <p:pic>
        <p:nvPicPr>
          <p:cNvPr id="256" name="Google Shape;256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70827" y="854050"/>
            <a:ext cx="2421173" cy="17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7"/>
          <p:cNvSpPr/>
          <p:nvPr/>
        </p:nvSpPr>
        <p:spPr>
          <a:xfrm>
            <a:off x="3454536" y="5290999"/>
            <a:ext cx="1933303" cy="1104991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7"/>
          <p:cNvSpPr/>
          <p:nvPr/>
        </p:nvSpPr>
        <p:spPr>
          <a:xfrm>
            <a:off x="3912791" y="6099768"/>
            <a:ext cx="851515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/>
          </a:p>
        </p:txBody>
      </p:sp>
      <p:pic>
        <p:nvPicPr>
          <p:cNvPr id="259" name="Google Shape;259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54536" y="5421683"/>
            <a:ext cx="1828997" cy="67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/>
          <p:nvPr>
            <p:ph type="title"/>
          </p:nvPr>
        </p:nvSpPr>
        <p:spPr>
          <a:xfrm>
            <a:off x="228600" y="177755"/>
            <a:ext cx="105156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</a:pPr>
            <a:r>
              <a:rPr lang="en-IN" sz="3200"/>
              <a:t>Technical Stacks</a:t>
            </a:r>
            <a:endParaRPr/>
          </a:p>
        </p:txBody>
      </p:sp>
      <p:sp>
        <p:nvSpPr>
          <p:cNvPr id="265" name="Google Shape;265;p8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66" name="Google Shape;2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720150"/>
            <a:ext cx="3690258" cy="220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7" name="Google Shape;26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2995" y="1223691"/>
            <a:ext cx="1384613" cy="138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2384" y="1186477"/>
            <a:ext cx="1459042" cy="1459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ll NumPy become Python?. Python is the most popular language for… | by  Emmett Boudreau | Towards Data Science" id="269" name="Google Shape;26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014" y="3397251"/>
            <a:ext cx="4310062" cy="2662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goDB | Digital.ai" id="270" name="Google Shape;27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51915" y="3471407"/>
            <a:ext cx="2625099" cy="2625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sorFlow 1.0 vs 2.0, Part 3: tf.keras | by Yusup | AI³ | Theory,  Practice, Business | Medium" id="271" name="Google Shape;27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932344"/>
            <a:ext cx="4099831" cy="23061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Quick Introduction to the “Pandas” Python Library | by Adi Bronshtein |  Towards Data Science" id="272" name="Google Shape;27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51639" y="1223692"/>
            <a:ext cx="2988881" cy="155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2021-03-18T06:35:56Z</dcterms:created>
  <dc:creator>Narang,Savleen Kaur</dc:creator>
</cp:coreProperties>
</file>